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176111"/>
            <a:ext cx="5926574" cy="833199"/>
          </a:xfrm>
          <a:prstGeom prst="rect">
            <a:avLst/>
          </a:prstGeom>
          <a:noFill/>
          <a:ln/>
        </p:spPr>
        <p:txBody>
          <a:bodyPr wrap="none" rtlCol="0" anchor="t"/>
          <a:lstStyle/>
          <a:p>
            <a:pPr indent="0" marL="0">
              <a:lnSpc>
                <a:spcPts val="6561"/>
              </a:lnSpc>
              <a:buNone/>
            </a:pPr>
            <a:r>
              <a:rPr lang="en-US" sz="5249" b="1" spc="-105" kern="0" dirty="0">
                <a:solidFill>
                  <a:srgbClr val="000000"/>
                </a:solidFill>
                <a:latin typeface="adonis-web" pitchFamily="34" charset="0"/>
                <a:ea typeface="adonis-web" pitchFamily="34" charset="-122"/>
                <a:cs typeface="adonis-web" pitchFamily="34" charset="-120"/>
              </a:rPr>
              <a:t>Measure of Tendency</a:t>
            </a:r>
            <a:endParaRPr lang="en-US" sz="5249" dirty="0"/>
          </a:p>
        </p:txBody>
      </p:sp>
      <p:sp>
        <p:nvSpPr>
          <p:cNvPr id="6" name="Text 2"/>
          <p:cNvSpPr/>
          <p:nvPr/>
        </p:nvSpPr>
        <p:spPr>
          <a:xfrm>
            <a:off x="6319599" y="4342567"/>
            <a:ext cx="747760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Explore the fascinating world of measure of tendency. Discover the various methods and techniques to analyze and interpret data effectively.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501021"/>
            <a:ext cx="4451747"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Mean: The Average</a:t>
            </a:r>
            <a:endParaRPr lang="en-US" sz="4374" dirty="0"/>
          </a:p>
        </p:txBody>
      </p:sp>
      <p:pic>
        <p:nvPicPr>
          <p:cNvPr id="5" name="Image 1" descr="preencoded.png">    </p:cNvPr>
          <p:cNvPicPr>
            <a:picLocks noChangeAspect="1"/>
          </p:cNvPicPr>
          <p:nvPr/>
        </p:nvPicPr>
        <p:blipFill>
          <a:blip r:embed="rId2"/>
          <a:stretch>
            <a:fillRect/>
          </a:stretch>
        </p:blipFill>
        <p:spPr>
          <a:xfrm>
            <a:off x="2348389" y="2639735"/>
            <a:ext cx="3088958" cy="1909048"/>
          </a:xfrm>
          <a:prstGeom prst="rect">
            <a:avLst/>
          </a:prstGeom>
        </p:spPr>
      </p:pic>
      <p:sp>
        <p:nvSpPr>
          <p:cNvPr id="6" name="Text 2"/>
          <p:cNvSpPr/>
          <p:nvPr/>
        </p:nvSpPr>
        <p:spPr>
          <a:xfrm>
            <a:off x="2348389" y="4826437"/>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Definition</a:t>
            </a:r>
            <a:endParaRPr lang="en-US" sz="2187" dirty="0"/>
          </a:p>
        </p:txBody>
      </p:sp>
      <p:sp>
        <p:nvSpPr>
          <p:cNvPr id="7" name="Text 3"/>
          <p:cNvSpPr/>
          <p:nvPr/>
        </p:nvSpPr>
        <p:spPr>
          <a:xfrm>
            <a:off x="2348389" y="5306854"/>
            <a:ext cx="3088958"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mean is calculated by summing up all the values in a dataset and dividing it by the total number of values.</a:t>
            </a:r>
            <a:endParaRPr lang="en-US" sz="1750" dirty="0"/>
          </a:p>
        </p:txBody>
      </p:sp>
      <p:pic>
        <p:nvPicPr>
          <p:cNvPr id="8" name="Image 2" descr="preencoded.png">    </p:cNvPr>
          <p:cNvPicPr>
            <a:picLocks noChangeAspect="1"/>
          </p:cNvPicPr>
          <p:nvPr/>
        </p:nvPicPr>
        <p:blipFill>
          <a:blip r:embed="rId3"/>
          <a:stretch>
            <a:fillRect/>
          </a:stretch>
        </p:blipFill>
        <p:spPr>
          <a:xfrm>
            <a:off x="5770602" y="2639735"/>
            <a:ext cx="3088958" cy="1909048"/>
          </a:xfrm>
          <a:prstGeom prst="rect">
            <a:avLst/>
          </a:prstGeom>
        </p:spPr>
      </p:pic>
      <p:sp>
        <p:nvSpPr>
          <p:cNvPr id="9" name="Text 4"/>
          <p:cNvSpPr/>
          <p:nvPr/>
        </p:nvSpPr>
        <p:spPr>
          <a:xfrm>
            <a:off x="5770602" y="4826437"/>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Calculation</a:t>
            </a:r>
            <a:endParaRPr lang="en-US" sz="2187" dirty="0"/>
          </a:p>
        </p:txBody>
      </p:sp>
      <p:sp>
        <p:nvSpPr>
          <p:cNvPr id="10" name="Text 5"/>
          <p:cNvSpPr/>
          <p:nvPr/>
        </p:nvSpPr>
        <p:spPr>
          <a:xfrm>
            <a:off x="5770602" y="5306854"/>
            <a:ext cx="3088958"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Add all the values and divide the sum by the number of values in the dataset.</a:t>
            </a:r>
            <a:endParaRPr lang="en-US" sz="1750" dirty="0"/>
          </a:p>
        </p:txBody>
      </p:sp>
      <p:pic>
        <p:nvPicPr>
          <p:cNvPr id="11" name="Image 3" descr="preencoded.png">    </p:cNvPr>
          <p:cNvPicPr>
            <a:picLocks noChangeAspect="1"/>
          </p:cNvPicPr>
          <p:nvPr/>
        </p:nvPicPr>
        <p:blipFill>
          <a:blip r:embed="rId4"/>
          <a:stretch>
            <a:fillRect/>
          </a:stretch>
        </p:blipFill>
        <p:spPr>
          <a:xfrm>
            <a:off x="9192816" y="2639735"/>
            <a:ext cx="3089077" cy="1909167"/>
          </a:xfrm>
          <a:prstGeom prst="rect">
            <a:avLst/>
          </a:prstGeom>
        </p:spPr>
      </p:pic>
      <p:sp>
        <p:nvSpPr>
          <p:cNvPr id="12" name="Text 6"/>
          <p:cNvSpPr/>
          <p:nvPr/>
        </p:nvSpPr>
        <p:spPr>
          <a:xfrm>
            <a:off x="9192816" y="4826556"/>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Application</a:t>
            </a:r>
            <a:endParaRPr lang="en-US" sz="2187" dirty="0"/>
          </a:p>
        </p:txBody>
      </p:sp>
      <p:sp>
        <p:nvSpPr>
          <p:cNvPr id="13" name="Text 7"/>
          <p:cNvSpPr/>
          <p:nvPr/>
        </p:nvSpPr>
        <p:spPr>
          <a:xfrm>
            <a:off x="9192816" y="5306973"/>
            <a:ext cx="3089077"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mean is commonly used in classifying and comparing different numerical datasets.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871067"/>
            <a:ext cx="601229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Median: The Middle Value</a:t>
            </a:r>
            <a:endParaRPr lang="en-US" sz="4374" dirty="0"/>
          </a:p>
        </p:txBody>
      </p:sp>
      <p:sp>
        <p:nvSpPr>
          <p:cNvPr id="6" name="Shape 2"/>
          <p:cNvSpPr/>
          <p:nvPr/>
        </p:nvSpPr>
        <p:spPr>
          <a:xfrm>
            <a:off x="4490799" y="3072289"/>
            <a:ext cx="499943" cy="499943"/>
          </a:xfrm>
          <a:prstGeom prst="roundRect">
            <a:avLst>
              <a:gd name="adj" fmla="val 20000"/>
            </a:avLst>
          </a:prstGeom>
          <a:solidFill>
            <a:srgbClr val="F0D4F7"/>
          </a:solidFill>
          <a:ln w="13811">
            <a:solidFill>
              <a:srgbClr val="E1A9EF"/>
            </a:solidFill>
            <a:prstDash val="solid"/>
          </a:ln>
        </p:spPr>
      </p:sp>
      <p:sp>
        <p:nvSpPr>
          <p:cNvPr id="7" name="Text 3"/>
          <p:cNvSpPr/>
          <p:nvPr/>
        </p:nvSpPr>
        <p:spPr>
          <a:xfrm>
            <a:off x="4648795" y="3113961"/>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3148608"/>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9" name="Text 5"/>
          <p:cNvSpPr/>
          <p:nvPr/>
        </p:nvSpPr>
        <p:spPr>
          <a:xfrm>
            <a:off x="5212913" y="3629025"/>
            <a:ext cx="38200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median is the middle value in a dataset when the values are arranged in ascending or descending order.</a:t>
            </a:r>
            <a:endParaRPr lang="en-US" sz="1750" dirty="0"/>
          </a:p>
        </p:txBody>
      </p:sp>
      <p:sp>
        <p:nvSpPr>
          <p:cNvPr id="10" name="Shape 6"/>
          <p:cNvSpPr/>
          <p:nvPr/>
        </p:nvSpPr>
        <p:spPr>
          <a:xfrm>
            <a:off x="9255085" y="3072289"/>
            <a:ext cx="499943" cy="499943"/>
          </a:xfrm>
          <a:prstGeom prst="roundRect">
            <a:avLst>
              <a:gd name="adj" fmla="val 20000"/>
            </a:avLst>
          </a:prstGeom>
          <a:solidFill>
            <a:srgbClr val="F0D4F7"/>
          </a:solidFill>
          <a:ln w="13811">
            <a:solidFill>
              <a:srgbClr val="E1A9EF"/>
            </a:solidFill>
            <a:prstDash val="solid"/>
          </a:ln>
        </p:spPr>
      </p:sp>
      <p:sp>
        <p:nvSpPr>
          <p:cNvPr id="11" name="Text 7"/>
          <p:cNvSpPr/>
          <p:nvPr/>
        </p:nvSpPr>
        <p:spPr>
          <a:xfrm>
            <a:off x="9413081" y="3113961"/>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3148608"/>
            <a:ext cx="2796302"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Determining the Median</a:t>
            </a:r>
            <a:endParaRPr lang="en-US" sz="2187" dirty="0"/>
          </a:p>
        </p:txBody>
      </p:sp>
      <p:sp>
        <p:nvSpPr>
          <p:cNvPr id="13" name="Text 9"/>
          <p:cNvSpPr/>
          <p:nvPr/>
        </p:nvSpPr>
        <p:spPr>
          <a:xfrm>
            <a:off x="9977199" y="3629025"/>
            <a:ext cx="38200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If there is an odd number of values, the median is the middle value. If there is an even number of values, the median is the average of the two middle values.</a:t>
            </a:r>
            <a:endParaRPr lang="en-US" sz="1750" dirty="0"/>
          </a:p>
        </p:txBody>
      </p:sp>
      <p:sp>
        <p:nvSpPr>
          <p:cNvPr id="14" name="Shape 10"/>
          <p:cNvSpPr/>
          <p:nvPr/>
        </p:nvSpPr>
        <p:spPr>
          <a:xfrm>
            <a:off x="4490799" y="5446395"/>
            <a:ext cx="499943" cy="499943"/>
          </a:xfrm>
          <a:prstGeom prst="roundRect">
            <a:avLst>
              <a:gd name="adj" fmla="val 20000"/>
            </a:avLst>
          </a:prstGeom>
          <a:solidFill>
            <a:srgbClr val="F0D4F7"/>
          </a:solidFill>
          <a:ln w="13811">
            <a:solidFill>
              <a:srgbClr val="E1A9EF"/>
            </a:solidFill>
            <a:prstDash val="solid"/>
          </a:ln>
        </p:spPr>
      </p:sp>
      <p:sp>
        <p:nvSpPr>
          <p:cNvPr id="15" name="Text 11"/>
          <p:cNvSpPr/>
          <p:nvPr/>
        </p:nvSpPr>
        <p:spPr>
          <a:xfrm>
            <a:off x="4648795" y="548806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52271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Usage</a:t>
            </a:r>
            <a:endParaRPr lang="en-US" sz="2187" dirty="0"/>
          </a:p>
        </p:txBody>
      </p:sp>
      <p:sp>
        <p:nvSpPr>
          <p:cNvPr id="17" name="Text 13"/>
          <p:cNvSpPr/>
          <p:nvPr/>
        </p:nvSpPr>
        <p:spPr>
          <a:xfrm>
            <a:off x="5212913" y="6003131"/>
            <a:ext cx="8584287"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median is often used when dealing with skewed data or outliers.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591633"/>
            <a:ext cx="7374017"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Mode: The Most Frequent Value</a:t>
            </a:r>
            <a:endParaRPr lang="en-US" sz="4374" dirty="0"/>
          </a:p>
        </p:txBody>
      </p:sp>
      <p:sp>
        <p:nvSpPr>
          <p:cNvPr id="7" name="Shape 3"/>
          <p:cNvSpPr/>
          <p:nvPr/>
        </p:nvSpPr>
        <p:spPr>
          <a:xfrm>
            <a:off x="2348389" y="3619262"/>
            <a:ext cx="3163014" cy="2018586"/>
          </a:xfrm>
          <a:prstGeom prst="roundRect">
            <a:avLst>
              <a:gd name="adj" fmla="val 4953"/>
            </a:avLst>
          </a:prstGeom>
          <a:solidFill>
            <a:srgbClr val="F0D4F7"/>
          </a:solidFill>
          <a:ln w="13811">
            <a:solidFill>
              <a:srgbClr val="E1A9EF"/>
            </a:solidFill>
            <a:prstDash val="solid"/>
          </a:ln>
        </p:spPr>
      </p:sp>
      <p:sp>
        <p:nvSpPr>
          <p:cNvPr id="8" name="Text 4"/>
          <p:cNvSpPr/>
          <p:nvPr/>
        </p:nvSpPr>
        <p:spPr>
          <a:xfrm>
            <a:off x="2584371" y="385524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9" name="Text 5"/>
          <p:cNvSpPr/>
          <p:nvPr/>
        </p:nvSpPr>
        <p:spPr>
          <a:xfrm>
            <a:off x="2584371" y="4335661"/>
            <a:ext cx="269105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mode is the value that appears most frequently in a dataset.</a:t>
            </a:r>
            <a:endParaRPr lang="en-US" sz="1750" dirty="0"/>
          </a:p>
        </p:txBody>
      </p:sp>
      <p:sp>
        <p:nvSpPr>
          <p:cNvPr id="10" name="Shape 6"/>
          <p:cNvSpPr/>
          <p:nvPr/>
        </p:nvSpPr>
        <p:spPr>
          <a:xfrm>
            <a:off x="5733574" y="3619262"/>
            <a:ext cx="3163014" cy="2018586"/>
          </a:xfrm>
          <a:prstGeom prst="roundRect">
            <a:avLst>
              <a:gd name="adj" fmla="val 4953"/>
            </a:avLst>
          </a:prstGeom>
          <a:solidFill>
            <a:srgbClr val="F0D4F7"/>
          </a:solidFill>
          <a:ln w="13811">
            <a:solidFill>
              <a:srgbClr val="E1A9EF"/>
            </a:solidFill>
            <a:prstDash val="solid"/>
          </a:ln>
        </p:spPr>
      </p:sp>
      <p:sp>
        <p:nvSpPr>
          <p:cNvPr id="11" name="Text 7"/>
          <p:cNvSpPr/>
          <p:nvPr/>
        </p:nvSpPr>
        <p:spPr>
          <a:xfrm>
            <a:off x="5969556" y="385524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Finding the Mode</a:t>
            </a:r>
            <a:endParaRPr lang="en-US" sz="2187" dirty="0"/>
          </a:p>
        </p:txBody>
      </p:sp>
      <p:sp>
        <p:nvSpPr>
          <p:cNvPr id="12" name="Text 8"/>
          <p:cNvSpPr/>
          <p:nvPr/>
        </p:nvSpPr>
        <p:spPr>
          <a:xfrm>
            <a:off x="5969556" y="4335661"/>
            <a:ext cx="269105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Identify the value that occurs with the highest frequency in the dataset.</a:t>
            </a:r>
            <a:endParaRPr lang="en-US" sz="1750" dirty="0"/>
          </a:p>
        </p:txBody>
      </p:sp>
      <p:sp>
        <p:nvSpPr>
          <p:cNvPr id="13" name="Shape 9"/>
          <p:cNvSpPr/>
          <p:nvPr/>
        </p:nvSpPr>
        <p:spPr>
          <a:xfrm>
            <a:off x="9118759" y="3619262"/>
            <a:ext cx="3163014" cy="2018586"/>
          </a:xfrm>
          <a:prstGeom prst="roundRect">
            <a:avLst>
              <a:gd name="adj" fmla="val 4953"/>
            </a:avLst>
          </a:prstGeom>
          <a:solidFill>
            <a:srgbClr val="F0D4F7"/>
          </a:solidFill>
          <a:ln w="13811">
            <a:solidFill>
              <a:srgbClr val="E1A9EF"/>
            </a:solidFill>
            <a:prstDash val="solid"/>
          </a:ln>
        </p:spPr>
      </p:sp>
      <p:sp>
        <p:nvSpPr>
          <p:cNvPr id="14" name="Text 10"/>
          <p:cNvSpPr/>
          <p:nvPr/>
        </p:nvSpPr>
        <p:spPr>
          <a:xfrm>
            <a:off x="9354741" y="385524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Significance</a:t>
            </a:r>
            <a:endParaRPr lang="en-US" sz="2187" dirty="0"/>
          </a:p>
        </p:txBody>
      </p:sp>
      <p:sp>
        <p:nvSpPr>
          <p:cNvPr id="15" name="Text 11"/>
          <p:cNvSpPr/>
          <p:nvPr/>
        </p:nvSpPr>
        <p:spPr>
          <a:xfrm>
            <a:off x="9354741" y="4335661"/>
            <a:ext cx="269105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mode is useful for identifying the most typical value or category in a dataset.</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712589"/>
            <a:ext cx="6153626"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Range: The Spread of Data</a:t>
            </a:r>
            <a:endParaRPr lang="en-US" sz="4374" dirty="0"/>
          </a:p>
        </p:txBody>
      </p:sp>
      <p:sp>
        <p:nvSpPr>
          <p:cNvPr id="6" name="Shape 2"/>
          <p:cNvSpPr/>
          <p:nvPr/>
        </p:nvSpPr>
        <p:spPr>
          <a:xfrm>
            <a:off x="1144310" y="1740218"/>
            <a:ext cx="44410" cy="5776793"/>
          </a:xfrm>
          <a:prstGeom prst="roundRect">
            <a:avLst>
              <a:gd name="adj" fmla="val 225151"/>
            </a:avLst>
          </a:prstGeom>
          <a:solidFill>
            <a:srgbClr val="E1A9EF"/>
          </a:solidFill>
          <a:ln/>
        </p:spPr>
      </p:sp>
      <p:sp>
        <p:nvSpPr>
          <p:cNvPr id="7" name="Shape 3"/>
          <p:cNvSpPr/>
          <p:nvPr/>
        </p:nvSpPr>
        <p:spPr>
          <a:xfrm>
            <a:off x="1416427" y="2141518"/>
            <a:ext cx="777597" cy="44410"/>
          </a:xfrm>
          <a:prstGeom prst="roundRect">
            <a:avLst>
              <a:gd name="adj" fmla="val 225151"/>
            </a:avLst>
          </a:prstGeom>
          <a:solidFill>
            <a:srgbClr val="E1A9EF"/>
          </a:solidFill>
          <a:ln/>
        </p:spPr>
      </p:sp>
      <p:sp>
        <p:nvSpPr>
          <p:cNvPr id="8" name="Shape 4"/>
          <p:cNvSpPr/>
          <p:nvPr/>
        </p:nvSpPr>
        <p:spPr>
          <a:xfrm>
            <a:off x="916484" y="1913811"/>
            <a:ext cx="499943" cy="499943"/>
          </a:xfrm>
          <a:prstGeom prst="roundRect">
            <a:avLst>
              <a:gd name="adj" fmla="val 20000"/>
            </a:avLst>
          </a:prstGeom>
          <a:solidFill>
            <a:srgbClr val="F0D4F7"/>
          </a:solidFill>
          <a:ln w="13811">
            <a:solidFill>
              <a:srgbClr val="E1A9EF"/>
            </a:solidFill>
            <a:prstDash val="solid"/>
          </a:ln>
        </p:spPr>
      </p:sp>
      <p:sp>
        <p:nvSpPr>
          <p:cNvPr id="9" name="Text 5"/>
          <p:cNvSpPr/>
          <p:nvPr/>
        </p:nvSpPr>
        <p:spPr>
          <a:xfrm>
            <a:off x="1074480" y="1955483"/>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2388513" y="1962388"/>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11" name="Text 7"/>
          <p:cNvSpPr/>
          <p:nvPr/>
        </p:nvSpPr>
        <p:spPr>
          <a:xfrm>
            <a:off x="2388513" y="2442805"/>
            <a:ext cx="775108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range is the difference between the maximum and minimum values in a dataset.</a:t>
            </a:r>
            <a:endParaRPr lang="en-US" sz="1750" dirty="0"/>
          </a:p>
        </p:txBody>
      </p:sp>
      <p:sp>
        <p:nvSpPr>
          <p:cNvPr id="12" name="Shape 8"/>
          <p:cNvSpPr/>
          <p:nvPr/>
        </p:nvSpPr>
        <p:spPr>
          <a:xfrm>
            <a:off x="1416427" y="4141172"/>
            <a:ext cx="777597" cy="44410"/>
          </a:xfrm>
          <a:prstGeom prst="roundRect">
            <a:avLst>
              <a:gd name="adj" fmla="val 225151"/>
            </a:avLst>
          </a:prstGeom>
          <a:solidFill>
            <a:srgbClr val="E1A9EF"/>
          </a:solidFill>
          <a:ln/>
        </p:spPr>
      </p:sp>
      <p:sp>
        <p:nvSpPr>
          <p:cNvPr id="13" name="Shape 9"/>
          <p:cNvSpPr/>
          <p:nvPr/>
        </p:nvSpPr>
        <p:spPr>
          <a:xfrm>
            <a:off x="916484" y="3913465"/>
            <a:ext cx="499943" cy="499943"/>
          </a:xfrm>
          <a:prstGeom prst="roundRect">
            <a:avLst>
              <a:gd name="adj" fmla="val 20000"/>
            </a:avLst>
          </a:prstGeom>
          <a:solidFill>
            <a:srgbClr val="F0D4F7"/>
          </a:solidFill>
          <a:ln w="13811">
            <a:solidFill>
              <a:srgbClr val="E1A9EF"/>
            </a:solidFill>
            <a:prstDash val="solid"/>
          </a:ln>
        </p:spPr>
      </p:sp>
      <p:sp>
        <p:nvSpPr>
          <p:cNvPr id="14" name="Text 10"/>
          <p:cNvSpPr/>
          <p:nvPr/>
        </p:nvSpPr>
        <p:spPr>
          <a:xfrm>
            <a:off x="1074480" y="395513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2388513" y="3962043"/>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Calculation</a:t>
            </a:r>
            <a:endParaRPr lang="en-US" sz="2187" dirty="0"/>
          </a:p>
        </p:txBody>
      </p:sp>
      <p:sp>
        <p:nvSpPr>
          <p:cNvPr id="16" name="Text 12"/>
          <p:cNvSpPr/>
          <p:nvPr/>
        </p:nvSpPr>
        <p:spPr>
          <a:xfrm>
            <a:off x="2388513" y="4442460"/>
            <a:ext cx="775108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Subtract the minimum value from the maximum value.</a:t>
            </a:r>
            <a:endParaRPr lang="en-US" sz="1750" dirty="0"/>
          </a:p>
        </p:txBody>
      </p:sp>
      <p:sp>
        <p:nvSpPr>
          <p:cNvPr id="17" name="Shape 13"/>
          <p:cNvSpPr/>
          <p:nvPr/>
        </p:nvSpPr>
        <p:spPr>
          <a:xfrm>
            <a:off x="1416427" y="6140827"/>
            <a:ext cx="777597" cy="44410"/>
          </a:xfrm>
          <a:prstGeom prst="roundRect">
            <a:avLst>
              <a:gd name="adj" fmla="val 225151"/>
            </a:avLst>
          </a:prstGeom>
          <a:solidFill>
            <a:srgbClr val="E1A9EF"/>
          </a:solidFill>
          <a:ln/>
        </p:spPr>
      </p:sp>
      <p:sp>
        <p:nvSpPr>
          <p:cNvPr id="18" name="Shape 14"/>
          <p:cNvSpPr/>
          <p:nvPr/>
        </p:nvSpPr>
        <p:spPr>
          <a:xfrm>
            <a:off x="916484" y="5913120"/>
            <a:ext cx="499943" cy="499943"/>
          </a:xfrm>
          <a:prstGeom prst="roundRect">
            <a:avLst>
              <a:gd name="adj" fmla="val 20000"/>
            </a:avLst>
          </a:prstGeom>
          <a:solidFill>
            <a:srgbClr val="F0D4F7"/>
          </a:solidFill>
          <a:ln w="13811">
            <a:solidFill>
              <a:srgbClr val="E1A9EF"/>
            </a:solidFill>
            <a:prstDash val="solid"/>
          </a:ln>
        </p:spPr>
      </p:sp>
      <p:sp>
        <p:nvSpPr>
          <p:cNvPr id="19" name="Text 15"/>
          <p:cNvSpPr/>
          <p:nvPr/>
        </p:nvSpPr>
        <p:spPr>
          <a:xfrm>
            <a:off x="1074480" y="595479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2388513" y="5961698"/>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Interpretation</a:t>
            </a:r>
            <a:endParaRPr lang="en-US" sz="2187" dirty="0"/>
          </a:p>
        </p:txBody>
      </p:sp>
      <p:sp>
        <p:nvSpPr>
          <p:cNvPr id="21" name="Text 17"/>
          <p:cNvSpPr/>
          <p:nvPr/>
        </p:nvSpPr>
        <p:spPr>
          <a:xfrm>
            <a:off x="2388513" y="6442115"/>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 larger range indicates a wider spread of data, while a smaller range suggests a narrower distribution.</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976074"/>
            <a:ext cx="9933503" cy="1388745"/>
          </a:xfrm>
          <a:prstGeom prst="rect">
            <a:avLst/>
          </a:prstGeom>
          <a:noFill/>
          <a:ln/>
        </p:spPr>
        <p:txBody>
          <a:bodyPr wrap="squar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Standard Deviation: The Dispersion of Data</a:t>
            </a:r>
            <a:endParaRPr lang="en-US" sz="4374" dirty="0"/>
          </a:p>
        </p:txBody>
      </p:sp>
      <p:pic>
        <p:nvPicPr>
          <p:cNvPr id="5" name="Image 1" descr="preencoded.png">    </p:cNvPr>
          <p:cNvPicPr>
            <a:picLocks noChangeAspect="1"/>
          </p:cNvPicPr>
          <p:nvPr/>
        </p:nvPicPr>
        <p:blipFill>
          <a:blip r:embed="rId2"/>
          <a:stretch>
            <a:fillRect/>
          </a:stretch>
        </p:blipFill>
        <p:spPr>
          <a:xfrm>
            <a:off x="2348389" y="2809161"/>
            <a:ext cx="3088958" cy="1909048"/>
          </a:xfrm>
          <a:prstGeom prst="rect">
            <a:avLst/>
          </a:prstGeom>
        </p:spPr>
      </p:pic>
      <p:sp>
        <p:nvSpPr>
          <p:cNvPr id="6" name="Text 2"/>
          <p:cNvSpPr/>
          <p:nvPr/>
        </p:nvSpPr>
        <p:spPr>
          <a:xfrm>
            <a:off x="2348389" y="4995863"/>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Definition</a:t>
            </a:r>
            <a:endParaRPr lang="en-US" sz="2187" dirty="0"/>
          </a:p>
        </p:txBody>
      </p:sp>
      <p:sp>
        <p:nvSpPr>
          <p:cNvPr id="7" name="Text 3"/>
          <p:cNvSpPr/>
          <p:nvPr/>
        </p:nvSpPr>
        <p:spPr>
          <a:xfrm>
            <a:off x="2348389" y="5476280"/>
            <a:ext cx="3088958"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standard deviation measures how spread out the values in a dataset are around the mean.</a:t>
            </a:r>
            <a:endParaRPr lang="en-US" sz="1750" dirty="0"/>
          </a:p>
        </p:txBody>
      </p:sp>
      <p:pic>
        <p:nvPicPr>
          <p:cNvPr id="8" name="Image 2" descr="preencoded.png">    </p:cNvPr>
          <p:cNvPicPr>
            <a:picLocks noChangeAspect="1"/>
          </p:cNvPicPr>
          <p:nvPr/>
        </p:nvPicPr>
        <p:blipFill>
          <a:blip r:embed="rId3"/>
          <a:stretch>
            <a:fillRect/>
          </a:stretch>
        </p:blipFill>
        <p:spPr>
          <a:xfrm>
            <a:off x="5770602" y="2809161"/>
            <a:ext cx="3088958" cy="1909048"/>
          </a:xfrm>
          <a:prstGeom prst="rect">
            <a:avLst/>
          </a:prstGeom>
        </p:spPr>
      </p:pic>
      <p:sp>
        <p:nvSpPr>
          <p:cNvPr id="9" name="Text 4"/>
          <p:cNvSpPr/>
          <p:nvPr/>
        </p:nvSpPr>
        <p:spPr>
          <a:xfrm>
            <a:off x="5770602" y="4995863"/>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Calculation</a:t>
            </a:r>
            <a:endParaRPr lang="en-US" sz="2187" dirty="0"/>
          </a:p>
        </p:txBody>
      </p:sp>
      <p:sp>
        <p:nvSpPr>
          <p:cNvPr id="10" name="Text 5"/>
          <p:cNvSpPr/>
          <p:nvPr/>
        </p:nvSpPr>
        <p:spPr>
          <a:xfrm>
            <a:off x="5770602" y="5476280"/>
            <a:ext cx="3088958"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standard deviation is calculated as the square root of the variance.</a:t>
            </a:r>
            <a:endParaRPr lang="en-US" sz="1750" dirty="0"/>
          </a:p>
        </p:txBody>
      </p:sp>
      <p:pic>
        <p:nvPicPr>
          <p:cNvPr id="11" name="Image 3" descr="preencoded.png">    </p:cNvPr>
          <p:cNvPicPr>
            <a:picLocks noChangeAspect="1"/>
          </p:cNvPicPr>
          <p:nvPr/>
        </p:nvPicPr>
        <p:blipFill>
          <a:blip r:embed="rId4"/>
          <a:stretch>
            <a:fillRect/>
          </a:stretch>
        </p:blipFill>
        <p:spPr>
          <a:xfrm>
            <a:off x="9192816" y="2809161"/>
            <a:ext cx="3089077" cy="1909167"/>
          </a:xfrm>
          <a:prstGeom prst="rect">
            <a:avLst/>
          </a:prstGeom>
        </p:spPr>
      </p:pic>
      <p:sp>
        <p:nvSpPr>
          <p:cNvPr id="12" name="Text 6"/>
          <p:cNvSpPr/>
          <p:nvPr/>
        </p:nvSpPr>
        <p:spPr>
          <a:xfrm>
            <a:off x="9192816" y="4995982"/>
            <a:ext cx="2221944" cy="347186"/>
          </a:xfrm>
          <a:prstGeom prst="rect">
            <a:avLst/>
          </a:prstGeom>
          <a:noFill/>
          <a:ln/>
        </p:spPr>
        <p:txBody>
          <a:bodyPr wrap="none" rtlCol="0" anchor="t"/>
          <a:lstStyle/>
          <a:p>
            <a:pPr algn="l"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Importance</a:t>
            </a:r>
            <a:endParaRPr lang="en-US" sz="2187" dirty="0"/>
          </a:p>
        </p:txBody>
      </p:sp>
      <p:sp>
        <p:nvSpPr>
          <p:cNvPr id="13" name="Text 7"/>
          <p:cNvSpPr/>
          <p:nvPr/>
        </p:nvSpPr>
        <p:spPr>
          <a:xfrm>
            <a:off x="9192816" y="5476399"/>
            <a:ext cx="3089077" cy="1777008"/>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 higher standard deviation indicates a greater dispersion of data, while a lower standard deviation suggests a more clustered dataset.</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048708"/>
            <a:ext cx="9141023"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Interquartile Range: The Middle Spread</a:t>
            </a:r>
            <a:endParaRPr lang="en-US" sz="4374" dirty="0"/>
          </a:p>
        </p:txBody>
      </p:sp>
      <p:sp>
        <p:nvSpPr>
          <p:cNvPr id="6" name="Shape 2"/>
          <p:cNvSpPr/>
          <p:nvPr/>
        </p:nvSpPr>
        <p:spPr>
          <a:xfrm>
            <a:off x="4490799" y="3249930"/>
            <a:ext cx="499943" cy="499943"/>
          </a:xfrm>
          <a:prstGeom prst="roundRect">
            <a:avLst>
              <a:gd name="adj" fmla="val 20000"/>
            </a:avLst>
          </a:prstGeom>
          <a:solidFill>
            <a:srgbClr val="F0D4F7"/>
          </a:solidFill>
          <a:ln w="13811">
            <a:solidFill>
              <a:srgbClr val="E1A9EF"/>
            </a:solidFill>
            <a:prstDash val="solid"/>
          </a:ln>
        </p:spPr>
      </p:sp>
      <p:sp>
        <p:nvSpPr>
          <p:cNvPr id="7" name="Text 3"/>
          <p:cNvSpPr/>
          <p:nvPr/>
        </p:nvSpPr>
        <p:spPr>
          <a:xfrm>
            <a:off x="4648795" y="329160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3326249"/>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9" name="Text 5"/>
          <p:cNvSpPr/>
          <p:nvPr/>
        </p:nvSpPr>
        <p:spPr>
          <a:xfrm>
            <a:off x="5212913" y="3806666"/>
            <a:ext cx="38200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interquartile range is the difference between the third quartile (75th percentile) and the first quartile (25th percentile).</a:t>
            </a:r>
            <a:endParaRPr lang="en-US" sz="1750" dirty="0"/>
          </a:p>
        </p:txBody>
      </p:sp>
      <p:sp>
        <p:nvSpPr>
          <p:cNvPr id="10" name="Shape 6"/>
          <p:cNvSpPr/>
          <p:nvPr/>
        </p:nvSpPr>
        <p:spPr>
          <a:xfrm>
            <a:off x="9255085" y="3249930"/>
            <a:ext cx="499943" cy="499943"/>
          </a:xfrm>
          <a:prstGeom prst="roundRect">
            <a:avLst>
              <a:gd name="adj" fmla="val 20000"/>
            </a:avLst>
          </a:prstGeom>
          <a:solidFill>
            <a:srgbClr val="F0D4F7"/>
          </a:solidFill>
          <a:ln w="13811">
            <a:solidFill>
              <a:srgbClr val="E1A9EF"/>
            </a:solidFill>
            <a:prstDash val="solid"/>
          </a:ln>
        </p:spPr>
      </p:sp>
      <p:sp>
        <p:nvSpPr>
          <p:cNvPr id="11" name="Text 7"/>
          <p:cNvSpPr/>
          <p:nvPr/>
        </p:nvSpPr>
        <p:spPr>
          <a:xfrm>
            <a:off x="9413081" y="329160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3326249"/>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Calculation</a:t>
            </a:r>
            <a:endParaRPr lang="en-US" sz="2187" dirty="0"/>
          </a:p>
        </p:txBody>
      </p:sp>
      <p:sp>
        <p:nvSpPr>
          <p:cNvPr id="13" name="Text 9"/>
          <p:cNvSpPr/>
          <p:nvPr/>
        </p:nvSpPr>
        <p:spPr>
          <a:xfrm>
            <a:off x="9977199" y="3806666"/>
            <a:ext cx="38200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Identify the values that correspond to the 25th and 75th percentiles, and subtract the first quartile from the third quartile.</a:t>
            </a:r>
            <a:endParaRPr lang="en-US" sz="1750" dirty="0"/>
          </a:p>
        </p:txBody>
      </p:sp>
      <p:sp>
        <p:nvSpPr>
          <p:cNvPr id="14" name="Shape 10"/>
          <p:cNvSpPr/>
          <p:nvPr/>
        </p:nvSpPr>
        <p:spPr>
          <a:xfrm>
            <a:off x="4490799" y="5268635"/>
            <a:ext cx="499943" cy="499943"/>
          </a:xfrm>
          <a:prstGeom prst="roundRect">
            <a:avLst>
              <a:gd name="adj" fmla="val 20000"/>
            </a:avLst>
          </a:prstGeom>
          <a:solidFill>
            <a:srgbClr val="F0D4F7"/>
          </a:solidFill>
          <a:ln w="13811">
            <a:solidFill>
              <a:srgbClr val="E1A9EF"/>
            </a:solidFill>
            <a:prstDash val="solid"/>
          </a:ln>
        </p:spPr>
      </p:sp>
      <p:sp>
        <p:nvSpPr>
          <p:cNvPr id="15" name="Text 11"/>
          <p:cNvSpPr/>
          <p:nvPr/>
        </p:nvSpPr>
        <p:spPr>
          <a:xfrm>
            <a:off x="4648795" y="531030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34495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Usage</a:t>
            </a:r>
            <a:endParaRPr lang="en-US" sz="2187" dirty="0"/>
          </a:p>
        </p:txBody>
      </p:sp>
      <p:sp>
        <p:nvSpPr>
          <p:cNvPr id="17" name="Text 13"/>
          <p:cNvSpPr/>
          <p:nvPr/>
        </p:nvSpPr>
        <p:spPr>
          <a:xfrm>
            <a:off x="5212913" y="5825371"/>
            <a:ext cx="8584287"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interquartile range is often used to measure the spread of data while ignoring outliers.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74671"/>
            <a:ext cx="6490097"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Percentile: Relative Position</a:t>
            </a:r>
            <a:endParaRPr lang="en-US" sz="4374" dirty="0"/>
          </a:p>
        </p:txBody>
      </p:sp>
      <p:sp>
        <p:nvSpPr>
          <p:cNvPr id="5" name="Shape 2"/>
          <p:cNvSpPr/>
          <p:nvPr/>
        </p:nvSpPr>
        <p:spPr>
          <a:xfrm>
            <a:off x="7292935" y="2313384"/>
            <a:ext cx="44410" cy="4741545"/>
          </a:xfrm>
          <a:prstGeom prst="roundRect">
            <a:avLst>
              <a:gd name="adj" fmla="val 225151"/>
            </a:avLst>
          </a:prstGeom>
          <a:solidFill>
            <a:srgbClr val="E1A9EF"/>
          </a:solidFill>
          <a:ln/>
        </p:spPr>
      </p:sp>
      <p:sp>
        <p:nvSpPr>
          <p:cNvPr id="6" name="Shape 3"/>
          <p:cNvSpPr/>
          <p:nvPr/>
        </p:nvSpPr>
        <p:spPr>
          <a:xfrm>
            <a:off x="7565053" y="2714685"/>
            <a:ext cx="777597" cy="44410"/>
          </a:xfrm>
          <a:prstGeom prst="roundRect">
            <a:avLst>
              <a:gd name="adj" fmla="val 225151"/>
            </a:avLst>
          </a:prstGeom>
          <a:solidFill>
            <a:srgbClr val="E1A9EF"/>
          </a:solidFill>
          <a:ln/>
        </p:spPr>
      </p:sp>
      <p:sp>
        <p:nvSpPr>
          <p:cNvPr id="7" name="Shape 4"/>
          <p:cNvSpPr/>
          <p:nvPr/>
        </p:nvSpPr>
        <p:spPr>
          <a:xfrm>
            <a:off x="7065109" y="2486978"/>
            <a:ext cx="499943" cy="499943"/>
          </a:xfrm>
          <a:prstGeom prst="roundRect">
            <a:avLst>
              <a:gd name="adj" fmla="val 20000"/>
            </a:avLst>
          </a:prstGeom>
          <a:solidFill>
            <a:srgbClr val="F0D4F7"/>
          </a:solidFill>
          <a:ln w="13811">
            <a:solidFill>
              <a:srgbClr val="E1A9EF"/>
            </a:solidFill>
            <a:prstDash val="solid"/>
          </a:ln>
        </p:spPr>
      </p:sp>
      <p:sp>
        <p:nvSpPr>
          <p:cNvPr id="8" name="Text 5"/>
          <p:cNvSpPr/>
          <p:nvPr/>
        </p:nvSpPr>
        <p:spPr>
          <a:xfrm>
            <a:off x="7223105" y="2528649"/>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535555"/>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10" name="Text 7"/>
          <p:cNvSpPr/>
          <p:nvPr/>
        </p:nvSpPr>
        <p:spPr>
          <a:xfrm>
            <a:off x="8537138" y="3015972"/>
            <a:ext cx="3744754"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Percentiles represent a specific position in a dataset, indicating the value below which a certain percentage of data falls.</a:t>
            </a:r>
            <a:endParaRPr lang="en-US" sz="1750" dirty="0"/>
          </a:p>
        </p:txBody>
      </p:sp>
      <p:sp>
        <p:nvSpPr>
          <p:cNvPr id="11" name="Shape 8"/>
          <p:cNvSpPr/>
          <p:nvPr/>
        </p:nvSpPr>
        <p:spPr>
          <a:xfrm>
            <a:off x="6287512" y="3825538"/>
            <a:ext cx="777597" cy="44410"/>
          </a:xfrm>
          <a:prstGeom prst="roundRect">
            <a:avLst>
              <a:gd name="adj" fmla="val 225151"/>
            </a:avLst>
          </a:prstGeom>
          <a:solidFill>
            <a:srgbClr val="E1A9EF"/>
          </a:solidFill>
          <a:ln/>
        </p:spPr>
      </p:sp>
      <p:sp>
        <p:nvSpPr>
          <p:cNvPr id="12" name="Shape 9"/>
          <p:cNvSpPr/>
          <p:nvPr/>
        </p:nvSpPr>
        <p:spPr>
          <a:xfrm>
            <a:off x="7065109" y="3597831"/>
            <a:ext cx="499943" cy="499943"/>
          </a:xfrm>
          <a:prstGeom prst="roundRect">
            <a:avLst>
              <a:gd name="adj" fmla="val 20000"/>
            </a:avLst>
          </a:prstGeom>
          <a:solidFill>
            <a:srgbClr val="F0D4F7"/>
          </a:solidFill>
          <a:ln w="13811">
            <a:solidFill>
              <a:srgbClr val="E1A9EF"/>
            </a:solidFill>
            <a:prstDash val="solid"/>
          </a:ln>
        </p:spPr>
      </p:sp>
      <p:sp>
        <p:nvSpPr>
          <p:cNvPr id="13" name="Text 10"/>
          <p:cNvSpPr/>
          <p:nvPr/>
        </p:nvSpPr>
        <p:spPr>
          <a:xfrm>
            <a:off x="7223105" y="3639503"/>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871079" y="3646408"/>
            <a:ext cx="2221944" cy="347186"/>
          </a:xfrm>
          <a:prstGeom prst="rect">
            <a:avLst/>
          </a:prstGeom>
          <a:noFill/>
          <a:ln/>
        </p:spPr>
        <p:txBody>
          <a:bodyPr wrap="none" rtlCol="0" anchor="t"/>
          <a:lstStyle/>
          <a:p>
            <a:pPr algn="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Calculation</a:t>
            </a:r>
            <a:endParaRPr lang="en-US" sz="2187" dirty="0"/>
          </a:p>
        </p:txBody>
      </p:sp>
      <p:sp>
        <p:nvSpPr>
          <p:cNvPr id="15" name="Text 12"/>
          <p:cNvSpPr/>
          <p:nvPr/>
        </p:nvSpPr>
        <p:spPr>
          <a:xfrm>
            <a:off x="2348389" y="4126825"/>
            <a:ext cx="3744635" cy="1421606"/>
          </a:xfrm>
          <a:prstGeom prst="rect">
            <a:avLst/>
          </a:prstGeom>
          <a:noFill/>
          <a:ln/>
        </p:spPr>
        <p:txBody>
          <a:bodyPr wrap="square" rtlCol="0" anchor="t"/>
          <a:lstStyle/>
          <a:p>
            <a:pPr algn="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Determine the value below which a specific percentage of data falls, arranging the dataset in ascending or descending order.</a:t>
            </a:r>
            <a:endParaRPr lang="en-US" sz="1750" dirty="0"/>
          </a:p>
        </p:txBody>
      </p:sp>
      <p:sp>
        <p:nvSpPr>
          <p:cNvPr id="16" name="Shape 13"/>
          <p:cNvSpPr/>
          <p:nvPr/>
        </p:nvSpPr>
        <p:spPr>
          <a:xfrm>
            <a:off x="7565053" y="5109746"/>
            <a:ext cx="777597" cy="44410"/>
          </a:xfrm>
          <a:prstGeom prst="roundRect">
            <a:avLst>
              <a:gd name="adj" fmla="val 225151"/>
            </a:avLst>
          </a:prstGeom>
          <a:solidFill>
            <a:srgbClr val="E1A9EF"/>
          </a:solidFill>
          <a:ln/>
        </p:spPr>
      </p:sp>
      <p:sp>
        <p:nvSpPr>
          <p:cNvPr id="17" name="Shape 14"/>
          <p:cNvSpPr/>
          <p:nvPr/>
        </p:nvSpPr>
        <p:spPr>
          <a:xfrm>
            <a:off x="7065109" y="4882039"/>
            <a:ext cx="499943" cy="499943"/>
          </a:xfrm>
          <a:prstGeom prst="roundRect">
            <a:avLst>
              <a:gd name="adj" fmla="val 20000"/>
            </a:avLst>
          </a:prstGeom>
          <a:solidFill>
            <a:srgbClr val="F0D4F7"/>
          </a:solidFill>
          <a:ln w="13811">
            <a:solidFill>
              <a:srgbClr val="E1A9EF"/>
            </a:solidFill>
            <a:prstDash val="solid"/>
          </a:ln>
        </p:spPr>
      </p:sp>
      <p:sp>
        <p:nvSpPr>
          <p:cNvPr id="18" name="Text 15"/>
          <p:cNvSpPr/>
          <p:nvPr/>
        </p:nvSpPr>
        <p:spPr>
          <a:xfrm>
            <a:off x="7223105" y="4923711"/>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4930616"/>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Application</a:t>
            </a:r>
            <a:endParaRPr lang="en-US" sz="2187" dirty="0"/>
          </a:p>
        </p:txBody>
      </p:sp>
      <p:sp>
        <p:nvSpPr>
          <p:cNvPr id="20" name="Text 17"/>
          <p:cNvSpPr/>
          <p:nvPr/>
        </p:nvSpPr>
        <p:spPr>
          <a:xfrm>
            <a:off x="8537138" y="5411033"/>
            <a:ext cx="3744754"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Percentiles are useful for comparing individual data points to the overall dataset and evaluating performance based on relative position.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2023-12-10T04:07:44Z</dcterms:created>
  <dcterms:modified xsi:type="dcterms:W3CDTF">2023-12-10T04:07:44Z</dcterms:modified>
</cp:coreProperties>
</file>